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70" r:id="rId2"/>
    <p:sldId id="271" r:id="rId3"/>
    <p:sldId id="272" r:id="rId4"/>
    <p:sldId id="274" r:id="rId5"/>
    <p:sldId id="279" r:id="rId6"/>
    <p:sldId id="276" r:id="rId7"/>
    <p:sldId id="282" r:id="rId8"/>
    <p:sldId id="260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94794E-314F-4C8D-A40D-230CD18F9C9B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57C8BA-E25F-4C9C-9419-E9207C847CA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57C8BA-E25F-4C9C-9419-E9207C847CA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23528" y="188640"/>
            <a:ext cx="8496944" cy="6264696"/>
          </a:xfrm>
          <a:solidFill>
            <a:schemeClr val="accent4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kk-KZ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Тақырып</a:t>
            </a:r>
          </a:p>
          <a:p>
            <a:endParaRPr lang="kk-KZ" sz="4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Өсімдік клеткаларын биосинтездік өнеркәсіпте пайдалану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www.biotechnolog.ru/pcell/pcell2_3_1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404665"/>
            <a:ext cx="7704856" cy="4680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211960" y="980728"/>
            <a:ext cx="129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70 мл қоректік орта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1920" y="4653136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40-50 г ылғал масса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55576" y="515719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Полипропилен мата- субстрат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 flipV="1">
            <a:off x="1979712" y="4941168"/>
            <a:ext cx="504056" cy="28803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652120" y="242088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Перистальтикалық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насос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1520" y="5805264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Горизонталь бағытта орналасқан тегіс түбті құты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http://www.biotechnolog.ru/pcell/pcell2_3_2.gif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60648"/>
            <a:ext cx="8640960" cy="5184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4788024" y="3501008"/>
            <a:ext cx="23042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Нейлоннан жасалған себеттерді инертті, өткізгіш тұрақты гелмен бекітеді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52120" y="2060848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Перистальтикалық 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насос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право 6"/>
          <p:cNvSpPr/>
          <p:nvPr/>
        </p:nvSpPr>
        <p:spPr>
          <a:xfrm>
            <a:off x="4139952" y="3789040"/>
            <a:ext cx="648072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572000" y="1052736"/>
            <a:ext cx="12961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50 мл қоректік орта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51520" y="5517232"/>
            <a:ext cx="8712968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Вертикалды бағыттағы колонкалық культуралар жүйесі </a:t>
            </a:r>
            <a:endParaRPr lang="ru-RU" sz="2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640960" cy="6408712"/>
          </a:xfr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ЖОСПАР:</a:t>
            </a:r>
          </a:p>
          <a:p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Экономикалық маңызы зор заттарды өндірудің клеткалық технологиялары</a:t>
            </a:r>
          </a:p>
          <a:p>
            <a:pPr marL="514350" indent="-514350" algn="just">
              <a:buAutoNum type="arabicPeriod"/>
            </a:pPr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Өсірілетін клеткаларда қосымша заттардың қоры жинақталуына әсер ететін факторлар</a:t>
            </a:r>
          </a:p>
          <a:p>
            <a:pPr algn="just"/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  Клеткаларды өсіру жүйелері</a:t>
            </a:r>
          </a:p>
          <a:p>
            <a:pPr algn="just"/>
            <a:endParaRPr lang="kk-KZ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4. Қосымша заттарды алу үшін клеткалық технологияларды дайындау жұмысының кезеңдері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188640"/>
            <a:ext cx="8496944" cy="6336704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Өсімдік клеткаларынан </a:t>
            </a:r>
            <a:r>
              <a:rPr lang="en-US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vitro </a:t>
            </a:r>
            <a:r>
              <a:rPr lang="kk-KZ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жағдайында алынатын өнімдер</a:t>
            </a:r>
          </a:p>
          <a:p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51520" y="692697"/>
          <a:ext cx="8496944" cy="59020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0360"/>
                <a:gridCol w="2347720"/>
                <a:gridCol w="2908864"/>
              </a:tblGrid>
              <a:tr h="664601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Дағдылы өсімдік өнімдері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Жаңа активті заттар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Биотрансформация өнімдері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Алкалоидтар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Фитовирустардың ингибиторлары (полипептидтер)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Метилдигоксин</a:t>
                      </a:r>
                    </a:p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Дигоксин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Стероидтар </a:t>
                      </a:r>
                    </a:p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Термендер ,терпеноидтар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Ісікке қарсы заттар Коптомицин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Ментол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Бетаниндер, гликозидтер,</a:t>
                      </a:r>
                    </a:p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Полифенолдар, полисахаридтер, эфир майлары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Протеиназалардың ингибиторлары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Неоментол</a:t>
                      </a:r>
                    </a:p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Гераниол</a:t>
                      </a:r>
                    </a:p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Нерол</a:t>
                      </a:r>
                    </a:p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Цитронеллол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Ерекше белоктар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Табиғи бояулар,</a:t>
                      </a:r>
                      <a:r>
                        <a:rPr lang="kk-KZ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</a:t>
                      </a:r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пигменттер)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Убихинон </a:t>
                      </a:r>
                      <a:r>
                        <a:rPr lang="en-US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Q</a:t>
                      </a:r>
                      <a:r>
                        <a:rPr lang="en-US" b="1" baseline="-250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b="1" baseline="-25000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Татымды</a:t>
                      </a:r>
                      <a:r>
                        <a:rPr lang="kk-KZ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қосымшалар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Инсектицидтер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латекс</a:t>
                      </a:r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9512" y="260648"/>
            <a:ext cx="8784976" cy="6336704"/>
          </a:xfrm>
          <a:solidFill>
            <a:srgbClr val="FFC000"/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1619672" y="332656"/>
            <a:ext cx="5760640" cy="18722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Суспензия</a:t>
            </a:r>
          </a:p>
          <a:p>
            <a:pPr algn="ctr"/>
            <a:endParaRPr lang="kk-KZ" dirty="0" smtClean="0"/>
          </a:p>
          <a:p>
            <a:pPr algn="ctr"/>
            <a:endParaRPr lang="ru-RU" dirty="0"/>
          </a:p>
        </p:txBody>
      </p:sp>
      <p:cxnSp>
        <p:nvCxnSpPr>
          <p:cNvPr id="8" name="Прямая соединительная линия 7"/>
          <p:cNvCxnSpPr>
            <a:stCxn id="4" idx="2"/>
            <a:endCxn id="4" idx="6"/>
          </p:cNvCxnSpPr>
          <p:nvPr/>
        </p:nvCxnSpPr>
        <p:spPr>
          <a:xfrm rot="10800000" flipH="1">
            <a:off x="1619672" y="1268760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stCxn id="4" idx="2"/>
            <a:endCxn id="4" idx="6"/>
          </p:cNvCxnSpPr>
          <p:nvPr/>
        </p:nvCxnSpPr>
        <p:spPr>
          <a:xfrm rot="10800000" flipH="1">
            <a:off x="1619672" y="1268760"/>
            <a:ext cx="5760640" cy="0"/>
          </a:xfrm>
          <a:prstGeom prst="line">
            <a:avLst/>
          </a:prstGeom>
          <a:ln w="88900" cmpd="sng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 rot="10800000" flipV="1">
            <a:off x="2987824" y="1340768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k-KZ" dirty="0" smtClean="0"/>
          </a:p>
          <a:p>
            <a:pPr algn="ctr"/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Иммобилденген клеткалар</a:t>
            </a:r>
            <a:endParaRPr lang="ru-RU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611560" y="2852936"/>
            <a:ext cx="2376264" cy="33843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Экономикалық маңызды дағдылы өсімдік өнімдерін синтездеу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3275856" y="2564904"/>
            <a:ext cx="2952328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Биотрансформация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3347864" y="3717032"/>
            <a:ext cx="266429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/>
              <a:t>Ферменттік процестер</a:t>
            </a:r>
            <a:endParaRPr lang="ru-RU" sz="24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419872" y="5157192"/>
            <a:ext cx="2664296" cy="122413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Қажетті өнімдер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6804248" y="2492896"/>
            <a:ext cx="2088232" cy="38884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Жаңа өнімдерді синтездеу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Стрелка вниз 34"/>
          <p:cNvSpPr/>
          <p:nvPr/>
        </p:nvSpPr>
        <p:spPr>
          <a:xfrm>
            <a:off x="4427984" y="2132856"/>
            <a:ext cx="504056" cy="648072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низ 35"/>
          <p:cNvSpPr/>
          <p:nvPr/>
        </p:nvSpPr>
        <p:spPr>
          <a:xfrm>
            <a:off x="4499992" y="3356992"/>
            <a:ext cx="5040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низ 36"/>
          <p:cNvSpPr/>
          <p:nvPr/>
        </p:nvSpPr>
        <p:spPr>
          <a:xfrm>
            <a:off x="4427984" y="4725144"/>
            <a:ext cx="504056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Стрелка вниз 38"/>
          <p:cNvSpPr/>
          <p:nvPr/>
        </p:nvSpPr>
        <p:spPr>
          <a:xfrm rot="19576911">
            <a:off x="6933587" y="1619753"/>
            <a:ext cx="864096" cy="1246729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Стрелка вниз 39"/>
          <p:cNvSpPr/>
          <p:nvPr/>
        </p:nvSpPr>
        <p:spPr>
          <a:xfrm rot="1846006">
            <a:off x="1710228" y="1607826"/>
            <a:ext cx="877257" cy="1440006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6500858"/>
          </a:xfrm>
          <a:solidFill>
            <a:schemeClr val="tx2">
              <a:lumMod val="50000"/>
            </a:schemeClr>
          </a:solidFill>
        </p:spPr>
        <p:txBody>
          <a:bodyPr>
            <a:normAutofit/>
          </a:bodyPr>
          <a:lstStyle/>
          <a:p>
            <a:r>
              <a:rPr lang="kk-KZ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Қосымша метаболиттердің  клеткада синтезделу және жинақталу орны</a:t>
            </a:r>
          </a:p>
          <a:p>
            <a:endParaRPr lang="ru-RU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67544" y="1196752"/>
          <a:ext cx="8280920" cy="53803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2936"/>
                <a:gridCol w="2953090"/>
                <a:gridCol w="3104894"/>
              </a:tblGrid>
              <a:tr h="779883"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Клеткалық метаболиттер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Синтезі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dirty="0" smtClean="0">
                          <a:latin typeface="Times New Roman" pitchFamily="18" charset="0"/>
                          <a:cs typeface="Times New Roman" pitchFamily="18" charset="0"/>
                        </a:rPr>
                        <a:t>Жинақталуы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433268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Алкалоидтар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Пластидтер, цитоплазма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Вакуоль, хл, бос кеңістік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779883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Терпеноидтар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Лейкопластар,хлоропластар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Бос кеңістік, вакуоль, цитоплазма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1126498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Фенолдар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Хлоропластар, вакуоль,</a:t>
                      </a:r>
                    </a:p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пластидтер,ЭПТ</a:t>
                      </a:r>
                    </a:p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митозондриялар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Бос кеңістік, вакуоль, цитоплазма</a:t>
                      </a:r>
                      <a:endParaRPr lang="ru-RU" sz="2000" b="1" dirty="0" smtClean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ЭПТ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779883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Цианогендің гликозидтер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ЭПТ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Вакуоль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779883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Гликозино-латтар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ЭПТ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Вакуоль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  <a:tr h="433268"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Бетаниндер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Цитоплазмада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k-KZ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Вакуоль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tx2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260648"/>
            <a:ext cx="8280920" cy="5378152"/>
          </a:xfrm>
          <a:solidFill>
            <a:srgbClr val="FFC000"/>
          </a:solidFill>
        </p:spPr>
        <p:txBody>
          <a:bodyPr/>
          <a:lstStyle/>
          <a:p>
            <a:endParaRPr lang="kk-KZ" dirty="0" smtClean="0"/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988840"/>
            <a:ext cx="3168352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</a:t>
            </a:r>
          </a:p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суспензиясы</a:t>
            </a:r>
          </a:p>
          <a:p>
            <a:pPr algn="ctr"/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4427984" y="1988840"/>
            <a:ext cx="3816424" cy="15121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k-KZ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Иммобилденген клеткалар</a:t>
            </a:r>
          </a:p>
          <a:p>
            <a:pPr algn="ctr"/>
            <a:endParaRPr lang="kk-KZ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kk-KZ" sz="2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83568" y="476672"/>
            <a:ext cx="7560840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Клеткаларды өсіру жүйелері</a:t>
            </a:r>
          </a:p>
          <a:p>
            <a:pPr algn="ctr"/>
            <a:endParaRPr lang="ru-RU" sz="2800" dirty="0"/>
          </a:p>
        </p:txBody>
      </p:sp>
      <p:sp>
        <p:nvSpPr>
          <p:cNvPr id="7" name="Стрелка вниз 6"/>
          <p:cNvSpPr/>
          <p:nvPr/>
        </p:nvSpPr>
        <p:spPr>
          <a:xfrm rot="2694534">
            <a:off x="2624520" y="970044"/>
            <a:ext cx="713275" cy="1305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низ 7"/>
          <p:cNvSpPr/>
          <p:nvPr/>
        </p:nvSpPr>
        <p:spPr>
          <a:xfrm rot="18664665">
            <a:off x="5229794" y="1025726"/>
            <a:ext cx="713275" cy="1305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3857628"/>
            <a:ext cx="8280920" cy="259228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Табиғи немесе жасанды сақтаушы заттардың </a:t>
            </a:r>
            <a:r>
              <a:rPr lang="kk-KZ" sz="3200" b="1" u="sng" dirty="0" smtClean="0">
                <a:latin typeface="Times New Roman" pitchFamily="18" charset="0"/>
                <a:cs typeface="Times New Roman" pitchFamily="18" charset="0"/>
              </a:rPr>
              <a:t>беткі қабатына бекіген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немесе </a:t>
            </a:r>
            <a:r>
              <a:rPr lang="kk-KZ" sz="3200" b="1" u="sng" dirty="0" smtClean="0">
                <a:latin typeface="Times New Roman" pitchFamily="18" charset="0"/>
                <a:cs typeface="Times New Roman" pitchFamily="18" charset="0"/>
              </a:rPr>
              <a:t>полимерлік гельдер құрамына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енгізілген, </a:t>
            </a:r>
            <a:r>
              <a:rPr lang="kk-KZ" sz="3200" b="1" u="sng" dirty="0" smtClean="0">
                <a:latin typeface="Times New Roman" pitchFamily="18" charset="0"/>
                <a:cs typeface="Times New Roman" pitchFamily="18" charset="0"/>
              </a:rPr>
              <a:t>қозғалысы шектелген 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осы ортада өсетін клеткалар - </a:t>
            </a:r>
            <a:r>
              <a:rPr lang="kk-KZ" sz="3200" b="1" u="sng" dirty="0" smtClean="0">
                <a:latin typeface="Times New Roman" pitchFamily="18" charset="0"/>
                <a:cs typeface="Times New Roman" pitchFamily="18" charset="0"/>
              </a:rPr>
              <a:t>иммобилденген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деп аталады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843808" y="332656"/>
            <a:ext cx="2880320" cy="864096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Суспензия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1560" y="1556792"/>
            <a:ext cx="2376264" cy="504056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Лабораториялық жағдайда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5292080" y="1340768"/>
            <a:ext cx="3384376" cy="936104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dirty="0" smtClean="0"/>
              <a:t>Өндірістік масштабта </a:t>
            </a:r>
          </a:p>
          <a:p>
            <a:pPr algn="ctr"/>
            <a:r>
              <a:rPr lang="kk-KZ" dirty="0" smtClean="0"/>
              <a:t>Ферментаторларда өсіріледі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95536" y="2492896"/>
            <a:ext cx="8352928" cy="3960440"/>
          </a:xfrm>
          <a:prstGeom prst="rect">
            <a:avLst/>
          </a:prstGeom>
          <a:solidFill>
            <a:schemeClr val="tx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Өсімдік клеткалары бактериялар мен саңырауқұлақтарға қарағанда 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10-100 есе өседі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algn="just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Ферментаторларда араластырғанда клеткалардың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зақымдануы көп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болады,</a:t>
            </a:r>
          </a:p>
          <a:p>
            <a:pPr algn="just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Клеткалар ірі әрі ауыр болғандықтан оларды жақсы араластыру қажет, себебі олар ферментердің түбіне түсіп, тез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қартаяды, жойылады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Тығыздығы артып –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адгезия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туады (клеткалардың жабысуы)</a:t>
            </a:r>
          </a:p>
          <a:p>
            <a:pPr algn="just">
              <a:buFont typeface="Wingdings" pitchFamily="2" charset="2"/>
              <a:buChar char="Ø"/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Белоктар мен полисахаридтерден тұратын көбік суспензия бетіне </a:t>
            </a:r>
            <a:r>
              <a:rPr lang="kk-KZ" sz="2400" u="sng" dirty="0" smtClean="0">
                <a:latin typeface="Times New Roman" pitchFamily="18" charset="0"/>
                <a:cs typeface="Times New Roman" pitchFamily="18" charset="0"/>
              </a:rPr>
              <a:t>қабық немесе безе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ретінде жинадлады</a:t>
            </a:r>
          </a:p>
        </p:txBody>
      </p:sp>
      <p:sp>
        <p:nvSpPr>
          <p:cNvPr id="9" name="Выгнутая вправо стрелка 8"/>
          <p:cNvSpPr/>
          <p:nvPr/>
        </p:nvSpPr>
        <p:spPr>
          <a:xfrm>
            <a:off x="5786446" y="714356"/>
            <a:ext cx="642942" cy="785818"/>
          </a:xfrm>
          <a:prstGeom prst="curvedLef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Выгнутая влево стрелка 9"/>
          <p:cNvSpPr/>
          <p:nvPr/>
        </p:nvSpPr>
        <p:spPr>
          <a:xfrm>
            <a:off x="2214546" y="500042"/>
            <a:ext cx="571504" cy="1143008"/>
          </a:xfrm>
          <a:prstGeom prst="curved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188640"/>
            <a:ext cx="8712968" cy="6408712"/>
          </a:xfrm>
          <a:solidFill>
            <a:srgbClr val="C00000"/>
          </a:solidFill>
        </p:spPr>
        <p:txBody>
          <a:bodyPr>
            <a:normAutofit lnSpcReduction="10000"/>
          </a:bodyPr>
          <a:lstStyle/>
          <a:p>
            <a:pPr lvl="0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Клеткларды инетртті субстартқа биологиялық макромолекулалар (лектин) арқылы адсорбциялау (тігу).</a:t>
            </a:r>
          </a:p>
          <a:p>
            <a:pPr lvl="0">
              <a:buFont typeface="Wingdings" pitchFamily="2" charset="2"/>
              <a:buChar char="Ø"/>
            </a:pP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Адам клеткаларының линияларын және  қой қанындағы эритроциттерді </a:t>
            </a:r>
            <a:r>
              <a:rPr lang="kk-KZ" b="1" i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белокпен қапталған агарозада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адсорбциялау.  </a:t>
            </a:r>
          </a:p>
          <a:p>
            <a:pPr lvl="0">
              <a:buFont typeface="Wingdings" pitchFamily="2" charset="2"/>
              <a:buChar char="Ø"/>
            </a:pP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Инертті тамсымалдаушымен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(КМЦ)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ковалентті байланыстыру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>
              <a:buFont typeface="Wingdings" pitchFamily="2" charset="2"/>
              <a:buChar char="Ø"/>
            </a:pP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Micrococcus luteus клеткаларынын иммобилиздеу. </a:t>
            </a:r>
          </a:p>
          <a:p>
            <a:pPr lvl="0">
              <a:buFont typeface="Wingdings" pitchFamily="2" charset="2"/>
              <a:buChar char="Ø"/>
            </a:pP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Негізінде жануарлар мен микроорганизмдер клеткаларына қолданады. 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568952" cy="6192688"/>
          </a:xfrm>
          <a:solidFill>
            <a:schemeClr val="accent2">
              <a:lumMod val="50000"/>
            </a:schemeClr>
          </a:solidFill>
        </p:spPr>
        <p:txBody>
          <a:bodyPr/>
          <a:lstStyle/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ммобил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изденген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клетк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аларды</a:t>
            </a:r>
          </a:p>
          <a:p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өсіру жүйелері</a:t>
            </a: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1. Клеткалар культураларын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горизонталь бағытта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орналасқан тегіс түбі бар құтыда өсіру.</a:t>
            </a:r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2. Колонкалық культуралар жүйесі, мұнда клеткалар </a:t>
            </a:r>
            <a:r>
              <a:rPr lang="kk-KZ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вертикалды бағытта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құтыда</a:t>
            </a:r>
            <a:r>
              <a:rPr lang="kk-KZ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өсіру. </a:t>
            </a:r>
          </a:p>
          <a:p>
            <a:pPr algn="just"/>
            <a:endParaRPr lang="ru-RU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kk-KZ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Екі жүйеде де қоректік орта физикалық қозғалмайтын клеткалар айналасында циркуляцияланады. </a:t>
            </a:r>
            <a:endParaRPr lang="ru-RU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</TotalTime>
  <Words>407</Words>
  <Application>Microsoft Office PowerPoint</Application>
  <PresentationFormat>Экран (4:3)</PresentationFormat>
  <Paragraphs>110</Paragraphs>
  <Slides>11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51</cp:revision>
  <dcterms:created xsi:type="dcterms:W3CDTF">2010-09-29T18:33:16Z</dcterms:created>
  <dcterms:modified xsi:type="dcterms:W3CDTF">2014-08-16T12:01:11Z</dcterms:modified>
</cp:coreProperties>
</file>